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3" r:id="rId2"/>
    <p:sldId id="404" r:id="rId3"/>
    <p:sldId id="302" r:id="rId4"/>
    <p:sldId id="405" r:id="rId5"/>
    <p:sldId id="407" r:id="rId6"/>
    <p:sldId id="406" r:id="rId7"/>
    <p:sldId id="408" r:id="rId8"/>
    <p:sldId id="409" r:id="rId9"/>
    <p:sldId id="410" r:id="rId10"/>
    <p:sldId id="411" r:id="rId11"/>
    <p:sldId id="412" r:id="rId12"/>
    <p:sldId id="413" r:id="rId13"/>
    <p:sldId id="418" r:id="rId14"/>
    <p:sldId id="421" r:id="rId15"/>
    <p:sldId id="414" r:id="rId16"/>
    <p:sldId id="416" r:id="rId17"/>
    <p:sldId id="417" r:id="rId18"/>
    <p:sldId id="419" r:id="rId19"/>
    <p:sldId id="420" r:id="rId20"/>
  </p:sldIdLst>
  <p:sldSz cx="9144000" cy="6858000" type="screen4x3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/>
    <p:restoredTop sz="94669"/>
  </p:normalViewPr>
  <p:slideViewPr>
    <p:cSldViewPr>
      <p:cViewPr varScale="1">
        <p:scale>
          <a:sx n="114" d="100"/>
          <a:sy n="114" d="100"/>
        </p:scale>
        <p:origin x="4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4F175-0A9E-47E9-8A15-993B641511E7}" type="datetimeFigureOut">
              <a:rPr lang="es-AR" smtClean="0"/>
              <a:t>28/5/25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D453-3443-47A4-90EF-C10D61BA3E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030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047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095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048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902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272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101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5854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8188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4362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5405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348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587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952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301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231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391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209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740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791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182600" y="416700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165280" y="41670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182600" y="41670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pic>
        <p:nvPicPr>
          <p:cNvPr id="40" name="39 Imagen"/>
          <p:cNvPicPr/>
          <p:nvPr/>
        </p:nvPicPr>
        <p:blipFill>
          <a:blip r:embed="rId2" cstate="print"/>
          <a:stretch/>
        </p:blipFill>
        <p:spPr>
          <a:xfrm>
            <a:off x="2490120" y="201744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1" name="40 Imagen"/>
          <p:cNvPicPr/>
          <p:nvPr/>
        </p:nvPicPr>
        <p:blipFill>
          <a:blip r:embed="rId2" cstate="print"/>
          <a:stretch/>
        </p:blipFill>
        <p:spPr>
          <a:xfrm>
            <a:off x="2490120" y="201744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5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69019"/>
            </a:schemeClr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5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73F0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73F0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73F0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73F0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73F0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73F0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73F0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73F0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73F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29" name="Google Shape;29;p25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9525" cap="flat" cmpd="dbl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343D"/>
              </a:buClr>
              <a:buSzPts val="2400"/>
              <a:buNone/>
              <a:defRPr sz="18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343D"/>
              </a:buClr>
              <a:buSzPts val="2000"/>
              <a:buNone/>
              <a:defRPr sz="20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343D"/>
              </a:buClr>
              <a:buSzPts val="1800"/>
              <a:buNone/>
              <a:defRPr sz="18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C343D"/>
              </a:buClr>
              <a:buSzPts val="1600"/>
              <a:buNone/>
              <a:defRPr sz="16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C343D"/>
              </a:buClr>
              <a:buSzPts val="1600"/>
              <a:buNone/>
              <a:defRPr sz="16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343D"/>
              </a:buClr>
              <a:buSzPts val="1400"/>
              <a:buNone/>
              <a:defRPr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343D"/>
              </a:buClr>
              <a:buSzPts val="1400"/>
              <a:buNone/>
              <a:defRPr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343D"/>
              </a:buClr>
              <a:buSzPts val="1400"/>
              <a:buNone/>
              <a:defRPr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343D"/>
              </a:buClr>
              <a:buSzPts val="1400"/>
              <a:buNone/>
              <a:defRPr sz="1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ook Antiqua"/>
              <a:buNone/>
              <a:defRPr sz="40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29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395536" y="408373"/>
            <a:ext cx="8291264" cy="50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3500" i="0" u="none" strike="noStrike" cap="none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61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50920" y="617400"/>
            <a:ext cx="77925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182600" y="41670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65280" y="41670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182600" y="416700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762120" y="990720"/>
            <a:ext cx="31320" cy="105228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442800" y="1781280"/>
            <a:ext cx="8226000" cy="3132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6"/>
          <p:cNvPicPr/>
          <p:nvPr/>
        </p:nvPicPr>
        <p:blipFill>
          <a:blip r:embed="rId16" cstate="print"/>
          <a:stretch/>
        </p:blipFill>
        <p:spPr>
          <a:xfrm>
            <a:off x="0" y="620640"/>
            <a:ext cx="1223640" cy="76320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1150920" y="617400"/>
            <a:ext cx="779256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s-ES" sz="4400" b="0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Haga clic para modificar el estilo de texto del patrón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Segundo nivel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Tercer nivel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CF01"/>
              </a:buClr>
              <a:buSzPct val="55000"/>
              <a:buFont typeface="Wingdings" charset="2"/>
              <a:buChar char="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Cuarto nivel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Quinto nivel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dt"/>
          </p:nvPr>
        </p:nvSpPr>
        <p:spPr>
          <a:xfrm>
            <a:off x="914400" y="6324480"/>
            <a:ext cx="1904760" cy="456840"/>
          </a:xfrm>
          <a:prstGeom prst="rect">
            <a:avLst/>
          </a:prstGeom>
        </p:spPr>
        <p:txBody>
          <a:bodyPr anchor="b"/>
          <a:lstStyle/>
          <a:p>
            <a:endParaRPr lang="es-A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ftr"/>
          </p:nvPr>
        </p:nvSpPr>
        <p:spPr>
          <a:xfrm>
            <a:off x="3352680" y="632448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Clase1 2018</a:t>
            </a:r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sldNum"/>
          </p:nvPr>
        </p:nvSpPr>
        <p:spPr>
          <a:xfrm>
            <a:off x="6781680" y="632448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3D679119-795C-4D9C-B079-B7BA2B51A84B}" type="slidenum"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pPr algn="r">
                <a:lnSpc>
                  <a:spcPct val="100000"/>
                </a:lnSpc>
              </a:pPr>
              <a:t>‹Nº›</a:t>
            </a:fld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604705" y="3155025"/>
            <a:ext cx="6629400" cy="128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Clr>
                <a:schemeClr val="dk1"/>
              </a:buClr>
              <a:buSzPts val="3200"/>
            </a:pPr>
            <a:r>
              <a:rPr lang="es-AR" sz="28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2800" dirty="0"/>
            </a:br>
            <a:r>
              <a:rPr lang="es-ES" b="1" dirty="0"/>
              <a:t> </a:t>
            </a:r>
            <a:endParaRPr dirty="0"/>
          </a:p>
        </p:txBody>
      </p:sp>
      <p:sp>
        <p:nvSpPr>
          <p:cNvPr id="55" name="Google Shape;55;p1"/>
          <p:cNvSpPr txBox="1"/>
          <p:nvPr/>
        </p:nvSpPr>
        <p:spPr>
          <a:xfrm>
            <a:off x="7956376" y="3195680"/>
            <a:ext cx="6138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AR" sz="3200" b="0" i="0" u="none" strike="noStrike" cap="none" dirty="0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3200" b="0" i="0" u="none" strike="noStrike" cap="none" dirty="0">
              <a:solidFill>
                <a:srgbClr val="323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1843" y="376249"/>
            <a:ext cx="2645130" cy="961231"/>
          </a:xfrm>
          <a:prstGeom prst="rect">
            <a:avLst/>
          </a:prstGeom>
          <a:ln/>
        </p:spPr>
      </p:pic>
      <p:sp>
        <p:nvSpPr>
          <p:cNvPr id="4" name="Google Shape;52;p1">
            <a:extLst>
              <a:ext uri="{FF2B5EF4-FFF2-40B4-BE49-F238E27FC236}">
                <a16:creationId xmlns:a16="http://schemas.microsoft.com/office/drawing/2014/main" id="{68BE77DC-5968-521E-F7E6-35A683CEB11A}"/>
              </a:ext>
            </a:extLst>
          </p:cNvPr>
          <p:cNvSpPr txBox="1">
            <a:spLocks/>
          </p:cNvSpPr>
          <p:nvPr/>
        </p:nvSpPr>
        <p:spPr>
          <a:xfrm>
            <a:off x="573824" y="4616836"/>
            <a:ext cx="6629400" cy="128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ook Antiqua"/>
              <a:buNone/>
              <a:defRPr sz="40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algn="l">
              <a:buClr>
                <a:schemeClr val="dk1"/>
              </a:buClr>
              <a:buSzPts val="3200"/>
            </a:pPr>
            <a:r>
              <a:rPr lang="es-AR" sz="2800" kern="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Ecuaciones Diferenciales Ordinarias</a:t>
            </a:r>
            <a:br>
              <a:rPr lang="es-AR" sz="2800" kern="0" dirty="0"/>
            </a:br>
            <a:r>
              <a:rPr lang="es-AR" b="1" kern="0" dirty="0"/>
              <a:t> </a:t>
            </a:r>
            <a:endParaRPr lang="es-AR" kern="0" dirty="0"/>
          </a:p>
        </p:txBody>
      </p:sp>
    </p:spTree>
    <p:extLst>
      <p:ext uri="{BB962C8B-B14F-4D97-AF65-F5344CB8AC3E}">
        <p14:creationId xmlns:p14="http://schemas.microsoft.com/office/powerpoint/2010/main" val="14605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dirty="0"/>
                  <a:t>Para el calculo de la variación de distancia </a:t>
                </a:r>
                <a:r>
                  <a:rPr lang="es-AR" b="1" dirty="0">
                    <a:solidFill>
                      <a:schemeClr val="tx1"/>
                    </a:solidFill>
                  </a:rPr>
                  <a:t>x </a:t>
                </a:r>
                <a:r>
                  <a:rPr lang="es-AR" dirty="0">
                    <a:solidFill>
                      <a:schemeClr val="tx1"/>
                    </a:solidFill>
                  </a:rPr>
                  <a:t>(m)</a:t>
                </a:r>
                <a:r>
                  <a:rPr lang="es-AR" dirty="0"/>
                  <a:t> con respecto al tiempo </a:t>
                </a:r>
                <a:r>
                  <a:rPr lang="es-AR" b="1" dirty="0">
                    <a:solidFill>
                      <a:schemeClr val="tx1"/>
                    </a:solidFill>
                  </a:rPr>
                  <a:t>t </a:t>
                </a:r>
                <a:r>
                  <a:rPr lang="es-AR" dirty="0">
                    <a:solidFill>
                      <a:schemeClr val="tx1"/>
                    </a:solidFill>
                  </a:rPr>
                  <a:t>(s),</a:t>
                </a:r>
                <a:r>
                  <a:rPr lang="es-AR" dirty="0"/>
                  <a:t> solo la velocidad </a:t>
                </a:r>
                <a:r>
                  <a:rPr lang="es-AR" b="1" dirty="0">
                    <a:solidFill>
                      <a:schemeClr val="tx1"/>
                    </a:solidFill>
                  </a:rPr>
                  <a:t>v </a:t>
                </a:r>
                <a:r>
                  <a:rPr lang="es-AR" dirty="0">
                    <a:solidFill>
                      <a:schemeClr val="tx1"/>
                    </a:solidFill>
                  </a:rPr>
                  <a:t>(m/s)</a:t>
                </a:r>
                <a:r>
                  <a:rPr lang="es-AR" dirty="0"/>
                  <a:t>:</a:t>
                </a:r>
              </a:p>
              <a:p>
                <a:pPr marL="76200" indent="0" algn="just">
                  <a:buNone/>
                </a:pPr>
                <a:endParaRPr lang="es-AR" dirty="0"/>
              </a:p>
              <a:p>
                <a:pPr marL="762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76200" indent="0">
                  <a:buNone/>
                </a:pPr>
                <a:endParaRPr lang="es-AR" dirty="0"/>
              </a:p>
              <a:p>
                <a:pPr marL="76200" indent="0">
                  <a:buNone/>
                </a:pPr>
                <a:r>
                  <a:rPr lang="es-AR" dirty="0"/>
                  <a:t>Por lo tanto podemos escribir en Python de forma general la siguiente función:</a:t>
                </a:r>
              </a:p>
              <a:p>
                <a:pPr marL="76200" indent="0">
                  <a:buNone/>
                </a:pPr>
                <a:endParaRPr lang="es-AR" dirty="0"/>
              </a:p>
              <a:p>
                <a:pPr marL="76200" indent="0">
                  <a:buNone/>
                </a:pPr>
                <a:br>
                  <a:rPr lang="es-AR" dirty="0"/>
                </a:br>
                <a:endParaRPr lang="es-AR" dirty="0"/>
              </a:p>
              <a:p>
                <a:pPr marL="7620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blipFill>
                <a:blip r:embed="rId3"/>
                <a:stretch>
                  <a:fillRect l="-297" r="-1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1D45DFE1-11AA-DD4D-50C5-1B80C0073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821" y="5301208"/>
            <a:ext cx="3032801" cy="9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dirty="0"/>
                  <a:t>Para el calculo de la variación de la velocidad </a:t>
                </a:r>
                <a:r>
                  <a:rPr lang="es-AR" b="1" dirty="0">
                    <a:solidFill>
                      <a:schemeClr val="tx1"/>
                    </a:solidFill>
                  </a:rPr>
                  <a:t>v </a:t>
                </a:r>
                <a:r>
                  <a:rPr lang="es-AR" dirty="0">
                    <a:solidFill>
                      <a:schemeClr val="tx1"/>
                    </a:solidFill>
                  </a:rPr>
                  <a:t>(m/s)</a:t>
                </a:r>
                <a:r>
                  <a:rPr lang="es-AR" dirty="0"/>
                  <a:t> con respecto al tiempo </a:t>
                </a:r>
                <a:r>
                  <a:rPr lang="es-AR" b="1" dirty="0">
                    <a:solidFill>
                      <a:schemeClr val="tx1"/>
                    </a:solidFill>
                  </a:rPr>
                  <a:t>t </a:t>
                </a:r>
                <a:r>
                  <a:rPr lang="es-AR" dirty="0">
                    <a:solidFill>
                      <a:schemeClr val="tx1"/>
                    </a:solidFill>
                  </a:rPr>
                  <a:t>(s),</a:t>
                </a:r>
                <a:r>
                  <a:rPr lang="es-AR" dirty="0"/>
                  <a:t> necesitamos la distancia </a:t>
                </a:r>
                <a:r>
                  <a:rPr lang="es-AR" b="1" dirty="0">
                    <a:solidFill>
                      <a:schemeClr val="tx1"/>
                    </a:solidFill>
                  </a:rPr>
                  <a:t>x</a:t>
                </a:r>
                <a:r>
                  <a:rPr lang="es-AR" dirty="0">
                    <a:solidFill>
                      <a:schemeClr val="tx1"/>
                    </a:solidFill>
                  </a:rPr>
                  <a:t> (m)</a:t>
                </a:r>
                <a:r>
                  <a:rPr lang="es-AR" dirty="0"/>
                  <a:t>, la masa </a:t>
                </a:r>
                <a:r>
                  <a:rPr lang="es-AR" b="1" dirty="0">
                    <a:solidFill>
                      <a:schemeClr val="tx1"/>
                    </a:solidFill>
                  </a:rPr>
                  <a:t>m </a:t>
                </a:r>
                <a:r>
                  <a:rPr lang="es-AR" dirty="0">
                    <a:solidFill>
                      <a:schemeClr val="tx1"/>
                    </a:solidFill>
                  </a:rPr>
                  <a:t>(2 kg), </a:t>
                </a:r>
                <a:r>
                  <a:rPr lang="es-AR" dirty="0"/>
                  <a:t>la constante de amortiguamiento</a:t>
                </a:r>
                <a:r>
                  <a:rPr lang="es-AR" dirty="0">
                    <a:solidFill>
                      <a:schemeClr val="tx1"/>
                    </a:solidFill>
                  </a:rPr>
                  <a:t> </a:t>
                </a:r>
                <a:r>
                  <a:rPr lang="es-AR" b="1" dirty="0">
                    <a:solidFill>
                      <a:schemeClr val="tx1"/>
                    </a:solidFill>
                  </a:rPr>
                  <a:t>c</a:t>
                </a:r>
                <a:r>
                  <a:rPr lang="es-AR" dirty="0">
                    <a:solidFill>
                      <a:schemeClr val="tx1"/>
                    </a:solidFill>
                  </a:rPr>
                  <a:t> (0.5 kg/s) </a:t>
                </a:r>
                <a:r>
                  <a:rPr lang="es-AR" dirty="0"/>
                  <a:t>y la constante del resorte </a:t>
                </a:r>
                <a:r>
                  <a:rPr lang="es-AR" b="1" dirty="0">
                    <a:solidFill>
                      <a:schemeClr val="tx1"/>
                    </a:solidFill>
                  </a:rPr>
                  <a:t>k</a:t>
                </a:r>
                <a:r>
                  <a:rPr lang="es-AR" dirty="0">
                    <a:solidFill>
                      <a:schemeClr val="tx1"/>
                    </a:solidFill>
                  </a:rPr>
                  <a:t> (1 N/m):</a:t>
                </a:r>
                <a:endParaRPr lang="es-AR" dirty="0"/>
              </a:p>
              <a:p>
                <a:pPr marL="762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</m:num>
                        <m:den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AR" dirty="0"/>
              </a:p>
              <a:p>
                <a:pPr marL="76200" indent="0">
                  <a:buNone/>
                </a:pPr>
                <a:r>
                  <a:rPr lang="es-AR" dirty="0"/>
                  <a:t>Por lo tanto podemos escribir en Python de forma general la siguiente función:</a:t>
                </a:r>
              </a:p>
              <a:p>
                <a:pPr marL="76200" indent="0">
                  <a:buNone/>
                </a:pPr>
                <a:endParaRPr lang="es-AR" dirty="0"/>
              </a:p>
              <a:p>
                <a:pPr marL="76200" indent="0">
                  <a:buNone/>
                </a:pPr>
                <a:br>
                  <a:rPr lang="es-AR" dirty="0"/>
                </a:br>
                <a:endParaRPr lang="es-AR" dirty="0"/>
              </a:p>
              <a:p>
                <a:pPr marL="7620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blipFill>
                <a:blip r:embed="rId3"/>
                <a:stretch>
                  <a:fillRect l="-297" r="-1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5230FBD8-8D02-C7EA-1F87-29B8F046B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5833142"/>
            <a:ext cx="3379195" cy="8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dirty="0"/>
                  <a:t>Para el calculo de energía mecánica necesitamos la distancia </a:t>
                </a:r>
                <a:r>
                  <a:rPr lang="es-AR" b="1" dirty="0">
                    <a:solidFill>
                      <a:schemeClr val="tx1"/>
                    </a:solidFill>
                  </a:rPr>
                  <a:t>x</a:t>
                </a:r>
                <a:r>
                  <a:rPr lang="es-AR" dirty="0">
                    <a:solidFill>
                      <a:schemeClr val="tx1"/>
                    </a:solidFill>
                  </a:rPr>
                  <a:t> (m)</a:t>
                </a:r>
                <a:r>
                  <a:rPr lang="es-AR" dirty="0"/>
                  <a:t>, la velocidad </a:t>
                </a:r>
                <a:r>
                  <a:rPr lang="es-AR" b="1" dirty="0">
                    <a:solidFill>
                      <a:schemeClr val="tx1"/>
                    </a:solidFill>
                  </a:rPr>
                  <a:t>v </a:t>
                </a:r>
                <a:r>
                  <a:rPr lang="es-AR" dirty="0">
                    <a:solidFill>
                      <a:schemeClr val="tx1"/>
                    </a:solidFill>
                  </a:rPr>
                  <a:t>(m/s),</a:t>
                </a:r>
                <a:r>
                  <a:rPr lang="es-AR" b="1" dirty="0">
                    <a:solidFill>
                      <a:schemeClr val="tx1"/>
                    </a:solidFill>
                  </a:rPr>
                  <a:t> </a:t>
                </a:r>
                <a:r>
                  <a:rPr lang="es-AR" dirty="0"/>
                  <a:t>la masa </a:t>
                </a:r>
                <a:r>
                  <a:rPr lang="es-AR" b="1" dirty="0">
                    <a:solidFill>
                      <a:schemeClr val="tx1"/>
                    </a:solidFill>
                  </a:rPr>
                  <a:t>m </a:t>
                </a:r>
                <a:r>
                  <a:rPr lang="es-AR" dirty="0">
                    <a:solidFill>
                      <a:schemeClr val="tx1"/>
                    </a:solidFill>
                  </a:rPr>
                  <a:t>(2 kg) y</a:t>
                </a:r>
                <a:r>
                  <a:rPr lang="es-AR" dirty="0"/>
                  <a:t> la constante del resorte </a:t>
                </a:r>
                <a:r>
                  <a:rPr lang="es-AR" b="1" dirty="0">
                    <a:solidFill>
                      <a:schemeClr val="tx1"/>
                    </a:solidFill>
                  </a:rPr>
                  <a:t>k</a:t>
                </a:r>
                <a:r>
                  <a:rPr lang="es-AR" dirty="0">
                    <a:solidFill>
                      <a:schemeClr val="tx1"/>
                    </a:solidFill>
                  </a:rPr>
                  <a:t> (1 N/m):</a:t>
                </a:r>
              </a:p>
              <a:p>
                <a:pPr marL="76200" indent="0" algn="just">
                  <a:buNone/>
                </a:pPr>
                <a:endParaRPr lang="es-AR" dirty="0"/>
              </a:p>
              <a:p>
                <a:pPr marL="762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s-A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A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  <a:p>
                <a:pPr marL="76200" indent="0">
                  <a:buNone/>
                </a:pPr>
                <a:r>
                  <a:rPr lang="es-AR" dirty="0"/>
                  <a:t>Por lo tanto podemos escribir en Python de forma general la siguiente función:</a:t>
                </a:r>
              </a:p>
              <a:p>
                <a:pPr marL="76200" indent="0">
                  <a:buNone/>
                </a:pPr>
                <a:endParaRPr lang="es-AR" dirty="0"/>
              </a:p>
              <a:p>
                <a:pPr marL="76200" indent="0">
                  <a:buNone/>
                </a:pPr>
                <a:br>
                  <a:rPr lang="es-AR" dirty="0"/>
                </a:br>
                <a:endParaRPr lang="es-AR" dirty="0"/>
              </a:p>
              <a:p>
                <a:pPr marL="7620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blipFill>
                <a:blip r:embed="rId3"/>
                <a:stretch>
                  <a:fillRect l="-297" r="-1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A6086A38-7F35-4558-D30D-A9256D299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5483225"/>
            <a:ext cx="37338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B0C3B5-C646-232B-3D0B-22406F5E53F8}"/>
              </a:ext>
            </a:extLst>
          </p:cNvPr>
          <p:cNvSpPr/>
          <p:nvPr/>
        </p:nvSpPr>
        <p:spPr>
          <a:xfrm>
            <a:off x="2843808" y="2445811"/>
            <a:ext cx="345638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/>
              <a:t>Runge_Kutta_Ralston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05DF50F-DDFB-B4C3-B84B-193155613C74}"/>
              </a:ext>
            </a:extLst>
          </p:cNvPr>
          <p:cNvSpPr/>
          <p:nvPr/>
        </p:nvSpPr>
        <p:spPr>
          <a:xfrm>
            <a:off x="28497" y="4159579"/>
            <a:ext cx="345638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/>
              <a:t>xt</a:t>
            </a:r>
            <a:endParaRPr lang="es-A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BD997C9-CC0B-5A97-A0AF-AD43DC556F42}"/>
              </a:ext>
            </a:extLst>
          </p:cNvPr>
          <p:cNvSpPr/>
          <p:nvPr/>
        </p:nvSpPr>
        <p:spPr>
          <a:xfrm>
            <a:off x="2843808" y="5824364"/>
            <a:ext cx="345638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/>
              <a:t>E_mecanica</a:t>
            </a:r>
            <a:endParaRPr lang="es-A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46873D-46BF-4E68-0DB5-1126427E5F76}"/>
              </a:ext>
            </a:extLst>
          </p:cNvPr>
          <p:cNvSpPr/>
          <p:nvPr/>
        </p:nvSpPr>
        <p:spPr>
          <a:xfrm>
            <a:off x="5659614" y="4148254"/>
            <a:ext cx="345638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/>
              <a:t>vt</a:t>
            </a:r>
            <a:endParaRPr lang="es-AR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3191BF7-728F-7342-73B6-B31DC856BC0D}"/>
              </a:ext>
            </a:extLst>
          </p:cNvPr>
          <p:cNvCxnSpPr>
            <a:stCxn id="2" idx="2"/>
          </p:cNvCxnSpPr>
          <p:nvPr/>
        </p:nvCxnSpPr>
        <p:spPr>
          <a:xfrm>
            <a:off x="4572000" y="3093883"/>
            <a:ext cx="2664296" cy="105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37C70FC-8A91-AA34-0E0E-6A530F80A3F7}"/>
              </a:ext>
            </a:extLst>
          </p:cNvPr>
          <p:cNvCxnSpPr>
            <a:stCxn id="2" idx="2"/>
          </p:cNvCxnSpPr>
          <p:nvPr/>
        </p:nvCxnSpPr>
        <p:spPr>
          <a:xfrm>
            <a:off x="4572000" y="3093883"/>
            <a:ext cx="0" cy="273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879BAE1-12F4-01B6-3544-6912D4E1C627}"/>
              </a:ext>
            </a:extLst>
          </p:cNvPr>
          <p:cNvCxnSpPr/>
          <p:nvPr/>
        </p:nvCxnSpPr>
        <p:spPr>
          <a:xfrm flipH="1">
            <a:off x="1756689" y="3093883"/>
            <a:ext cx="2789533" cy="105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BEA6AA1-21D4-C2BD-95F1-15B58BE90B2C}"/>
              </a:ext>
            </a:extLst>
          </p:cNvPr>
          <p:cNvGrpSpPr/>
          <p:nvPr/>
        </p:nvGrpSpPr>
        <p:grpSpPr>
          <a:xfrm rot="20472285">
            <a:off x="5931902" y="3287600"/>
            <a:ext cx="187007" cy="262283"/>
            <a:chOff x="7128296" y="3093883"/>
            <a:chExt cx="187007" cy="262283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8F14EF34-A633-99BE-9600-2432C4DD79B3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6B2ED893-9E5C-8EE9-8B33-87FC325C0BAB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F2C1929-B50D-6A7F-5233-BA8A935D45AC}"/>
              </a:ext>
            </a:extLst>
          </p:cNvPr>
          <p:cNvGrpSpPr/>
          <p:nvPr/>
        </p:nvGrpSpPr>
        <p:grpSpPr>
          <a:xfrm rot="2198273">
            <a:off x="4631786" y="4214736"/>
            <a:ext cx="187007" cy="262283"/>
            <a:chOff x="7128296" y="3093883"/>
            <a:chExt cx="187007" cy="262283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0DF621A-6342-C58E-8AE6-6563B414E960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9B47EF04-A422-2E90-F668-97789033D488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3A43E78-15D3-36E0-2062-0E17620F903A}"/>
              </a:ext>
            </a:extLst>
          </p:cNvPr>
          <p:cNvGrpSpPr/>
          <p:nvPr/>
        </p:nvGrpSpPr>
        <p:grpSpPr>
          <a:xfrm rot="2198273">
            <a:off x="4640598" y="3726842"/>
            <a:ext cx="187007" cy="262283"/>
            <a:chOff x="7128296" y="3093883"/>
            <a:chExt cx="187007" cy="262283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091E8CCA-4582-7C0E-4D6A-93ECE73475EA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D983AFD7-1200-2F1D-D1A6-A1D702A1C19A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E892A27-0C46-AC78-956E-2B44E2C98F57}"/>
              </a:ext>
            </a:extLst>
          </p:cNvPr>
          <p:cNvGrpSpPr/>
          <p:nvPr/>
        </p:nvGrpSpPr>
        <p:grpSpPr>
          <a:xfrm rot="2198273">
            <a:off x="4631786" y="4683025"/>
            <a:ext cx="187007" cy="262283"/>
            <a:chOff x="7128296" y="3093883"/>
            <a:chExt cx="187007" cy="262283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3A6F9577-446F-6DB4-1EF9-415D45575501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96CBDC32-051C-AB2F-8E52-A0AE0970EF20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8EEF64E3-72A0-4A09-5BDB-07892DE02FB8}"/>
              </a:ext>
            </a:extLst>
          </p:cNvPr>
          <p:cNvGrpSpPr/>
          <p:nvPr/>
        </p:nvGrpSpPr>
        <p:grpSpPr>
          <a:xfrm rot="2198273">
            <a:off x="4631786" y="5109197"/>
            <a:ext cx="187007" cy="262283"/>
            <a:chOff x="7128296" y="3093883"/>
            <a:chExt cx="187007" cy="262283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07071D30-83AF-1422-3C6C-4F46BA4A2CB4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2744763C-EA3D-BC61-8589-F1DD1C85E918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22D52DC-B0DE-45AA-389F-220EA1FA9A9A}"/>
              </a:ext>
            </a:extLst>
          </p:cNvPr>
          <p:cNvGrpSpPr/>
          <p:nvPr/>
        </p:nvGrpSpPr>
        <p:grpSpPr>
          <a:xfrm rot="20472285">
            <a:off x="6363950" y="3503624"/>
            <a:ext cx="187007" cy="262283"/>
            <a:chOff x="7128296" y="3093883"/>
            <a:chExt cx="187007" cy="262283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E7C4914F-FBB3-8684-A93A-04D4F5C2EE4F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6970C865-C0D8-926A-CE50-919B75646920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AA5EBA41-511C-3275-B90C-A19F41555162}"/>
              </a:ext>
            </a:extLst>
          </p:cNvPr>
          <p:cNvGrpSpPr/>
          <p:nvPr/>
        </p:nvGrpSpPr>
        <p:grpSpPr>
          <a:xfrm rot="20472285">
            <a:off x="6795998" y="3719648"/>
            <a:ext cx="187007" cy="262283"/>
            <a:chOff x="7128296" y="3093883"/>
            <a:chExt cx="187007" cy="262283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00E61238-A0FE-D239-7BD4-DFA3A0D0986E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7EA3FCA0-B02E-A412-6AA2-CF9C002676AB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217C839E-C98D-9DF2-6356-61D56C8CEA3F}"/>
              </a:ext>
            </a:extLst>
          </p:cNvPr>
          <p:cNvGrpSpPr/>
          <p:nvPr/>
        </p:nvGrpSpPr>
        <p:grpSpPr>
          <a:xfrm rot="20472285">
            <a:off x="6795998" y="3164101"/>
            <a:ext cx="187007" cy="262283"/>
            <a:chOff x="7128296" y="3093883"/>
            <a:chExt cx="187007" cy="262283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4AEF4AF7-56E9-8A37-9E83-61C3E7DD8D8E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400EC176-1744-39E9-D4E7-47AC370FF923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49D9D95-C7A7-CEE6-6C4C-CB46C9895719}"/>
              </a:ext>
            </a:extLst>
          </p:cNvPr>
          <p:cNvGrpSpPr/>
          <p:nvPr/>
        </p:nvGrpSpPr>
        <p:grpSpPr>
          <a:xfrm rot="20472285">
            <a:off x="7228046" y="3452133"/>
            <a:ext cx="187007" cy="262283"/>
            <a:chOff x="7128296" y="3093883"/>
            <a:chExt cx="187007" cy="262283"/>
          </a:xfrm>
        </p:grpSpPr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208F6C62-5201-B595-1A39-66C8ABE8A940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D4FCBED8-6DEA-E890-F414-4CDBA8BE9795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21B15E5-3018-5DB8-1CA8-5396FD855253}"/>
              </a:ext>
            </a:extLst>
          </p:cNvPr>
          <p:cNvGrpSpPr/>
          <p:nvPr/>
        </p:nvGrpSpPr>
        <p:grpSpPr>
          <a:xfrm rot="5601973">
            <a:off x="2481635" y="3470772"/>
            <a:ext cx="187007" cy="262283"/>
            <a:chOff x="7128296" y="3093883"/>
            <a:chExt cx="187007" cy="262283"/>
          </a:xfrm>
        </p:grpSpPr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E727C787-5FE1-7809-C376-F7C70C76D311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943CB9D1-4F3F-C8FB-2AFD-A8E6AB7B9F2D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039369B-0F36-FC68-649B-F8D6CD35DCED}"/>
              </a:ext>
            </a:extLst>
          </p:cNvPr>
          <p:cNvSpPr/>
          <p:nvPr/>
        </p:nvSpPr>
        <p:spPr>
          <a:xfrm>
            <a:off x="2180446" y="3139242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2341126-FBCC-0F08-E2C0-43E49EF91341}"/>
              </a:ext>
            </a:extLst>
          </p:cNvPr>
          <p:cNvSpPr/>
          <p:nvPr/>
        </p:nvSpPr>
        <p:spPr>
          <a:xfrm>
            <a:off x="4734198" y="3567008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EFC91FD2-B13F-86BE-6B8D-85EAFD05F20D}"/>
              </a:ext>
            </a:extLst>
          </p:cNvPr>
          <p:cNvSpPr/>
          <p:nvPr/>
        </p:nvSpPr>
        <p:spPr>
          <a:xfrm>
            <a:off x="4734198" y="4079187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DCDDBBB-AA97-7DBD-CF93-696C4BC6862F}"/>
              </a:ext>
            </a:extLst>
          </p:cNvPr>
          <p:cNvSpPr/>
          <p:nvPr/>
        </p:nvSpPr>
        <p:spPr>
          <a:xfrm>
            <a:off x="4720060" y="4531134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68D3AF4A-FF6E-8A9C-F122-CEAF429A8247}"/>
              </a:ext>
            </a:extLst>
          </p:cNvPr>
          <p:cNvSpPr/>
          <p:nvPr/>
        </p:nvSpPr>
        <p:spPr>
          <a:xfrm>
            <a:off x="4734198" y="4972257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E6032149-BEDC-66BD-8D73-3021B01CB819}"/>
              </a:ext>
            </a:extLst>
          </p:cNvPr>
          <p:cNvSpPr/>
          <p:nvPr/>
        </p:nvSpPr>
        <p:spPr>
          <a:xfrm>
            <a:off x="5938582" y="3009574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1AB12AF-0670-DDF1-68BB-7B1D8632FA53}"/>
              </a:ext>
            </a:extLst>
          </p:cNvPr>
          <p:cNvSpPr/>
          <p:nvPr/>
        </p:nvSpPr>
        <p:spPr>
          <a:xfrm>
            <a:off x="6364360" y="3259355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F85FA01-4D2C-3731-3119-371E15338ABD}"/>
              </a:ext>
            </a:extLst>
          </p:cNvPr>
          <p:cNvSpPr/>
          <p:nvPr/>
        </p:nvSpPr>
        <p:spPr>
          <a:xfrm>
            <a:off x="6810356" y="3487352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A75520C7-4C6B-B011-52AF-536EC2B56669}"/>
              </a:ext>
            </a:extLst>
          </p:cNvPr>
          <p:cNvSpPr/>
          <p:nvPr/>
        </p:nvSpPr>
        <p:spPr>
          <a:xfrm>
            <a:off x="6800328" y="2886075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4C542C18-4FD5-8FF7-3ACF-ED363131B1AA}"/>
              </a:ext>
            </a:extLst>
          </p:cNvPr>
          <p:cNvSpPr/>
          <p:nvPr/>
        </p:nvSpPr>
        <p:spPr>
          <a:xfrm>
            <a:off x="7194033" y="3144611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AF9DE64F-F3B5-1E95-1AFB-AF768BB333B9}"/>
              </a:ext>
            </a:extLst>
          </p:cNvPr>
          <p:cNvGrpSpPr/>
          <p:nvPr/>
        </p:nvGrpSpPr>
        <p:grpSpPr>
          <a:xfrm rot="16200000">
            <a:off x="3110893" y="3691871"/>
            <a:ext cx="187007" cy="262283"/>
            <a:chOff x="7128296" y="3093883"/>
            <a:chExt cx="187007" cy="262283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E96B19D3-9B46-CD22-7010-3AFBBEC03538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3" name="Conector recto de flecha 62">
              <a:extLst>
                <a:ext uri="{FF2B5EF4-FFF2-40B4-BE49-F238E27FC236}">
                  <a16:creationId xmlns:a16="http://schemas.microsoft.com/office/drawing/2014/main" id="{E40340A6-2198-3A3A-1D0E-6B3136A92DC8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D4EDCFA0-0EF1-E93B-B476-C69D0D3741FB}"/>
              </a:ext>
            </a:extLst>
          </p:cNvPr>
          <p:cNvGrpSpPr/>
          <p:nvPr/>
        </p:nvGrpSpPr>
        <p:grpSpPr>
          <a:xfrm rot="12916728">
            <a:off x="4217711" y="4467776"/>
            <a:ext cx="187007" cy="262283"/>
            <a:chOff x="7128296" y="3093883"/>
            <a:chExt cx="187007" cy="262283"/>
          </a:xfrm>
        </p:grpSpPr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50002433-4F95-7A54-C52E-9BE0634C6DEE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6" name="Conector recto de flecha 65">
              <a:extLst>
                <a:ext uri="{FF2B5EF4-FFF2-40B4-BE49-F238E27FC236}">
                  <a16:creationId xmlns:a16="http://schemas.microsoft.com/office/drawing/2014/main" id="{6AD6ED20-A98F-9CC4-6362-73DBF4120668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1FFEB4D7-6282-46C5-E5D7-8672C2F0F13F}"/>
              </a:ext>
            </a:extLst>
          </p:cNvPr>
          <p:cNvGrpSpPr/>
          <p:nvPr/>
        </p:nvGrpSpPr>
        <p:grpSpPr>
          <a:xfrm rot="8798000">
            <a:off x="5735216" y="3600221"/>
            <a:ext cx="187007" cy="262283"/>
            <a:chOff x="7128296" y="3093883"/>
            <a:chExt cx="187007" cy="262283"/>
          </a:xfrm>
        </p:grpSpPr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54F44622-3EFE-F576-A639-DD8D9DC7F26C}"/>
                </a:ext>
              </a:extLst>
            </p:cNvPr>
            <p:cNvSpPr/>
            <p:nvPr/>
          </p:nvSpPr>
          <p:spPr>
            <a:xfrm>
              <a:off x="7128296" y="30938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9" name="Conector recto de flecha 68">
              <a:extLst>
                <a:ext uri="{FF2B5EF4-FFF2-40B4-BE49-F238E27FC236}">
                  <a16:creationId xmlns:a16="http://schemas.microsoft.com/office/drawing/2014/main" id="{17C0C69A-DB75-D0F8-1974-29EED86F1C45}"/>
                </a:ext>
              </a:extLst>
            </p:cNvPr>
            <p:cNvCxnSpPr/>
            <p:nvPr/>
          </p:nvCxnSpPr>
          <p:spPr>
            <a:xfrm>
              <a:off x="7164288" y="3140968"/>
              <a:ext cx="151015" cy="21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BCF384B-1DFE-A461-B5B6-B09839EC7C9B}"/>
              </a:ext>
            </a:extLst>
          </p:cNvPr>
          <p:cNvSpPr/>
          <p:nvPr/>
        </p:nvSpPr>
        <p:spPr>
          <a:xfrm>
            <a:off x="3151655" y="3688729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>
                <a:solidFill>
                  <a:srgbClr val="FF0000"/>
                </a:solidFill>
              </a:rPr>
              <a:t>xt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565C8332-DD83-86F3-8BFC-AA2B32E63D36}"/>
              </a:ext>
            </a:extLst>
          </p:cNvPr>
          <p:cNvSpPr/>
          <p:nvPr/>
        </p:nvSpPr>
        <p:spPr>
          <a:xfrm>
            <a:off x="3682700" y="4306430"/>
            <a:ext cx="61386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Em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29B41B94-77B3-0423-AEE7-B9F2ACB5B27B}"/>
              </a:ext>
            </a:extLst>
          </p:cNvPr>
          <p:cNvSpPr/>
          <p:nvPr/>
        </p:nvSpPr>
        <p:spPr>
          <a:xfrm>
            <a:off x="5417156" y="3632745"/>
            <a:ext cx="516571" cy="525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>
                <a:solidFill>
                  <a:srgbClr val="FF0000"/>
                </a:solidFill>
              </a:rPr>
              <a:t>vt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7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9;p3">
            <a:extLst>
              <a:ext uri="{FF2B5EF4-FFF2-40B4-BE49-F238E27FC236}">
                <a16:creationId xmlns:a16="http://schemas.microsoft.com/office/drawing/2014/main" id="{7CFD21CA-47B0-8888-B590-142C2DD42155}"/>
              </a:ext>
            </a:extLst>
          </p:cNvPr>
          <p:cNvSpPr txBox="1">
            <a:spLocks/>
          </p:cNvSpPr>
          <p:nvPr/>
        </p:nvSpPr>
        <p:spPr>
          <a:xfrm>
            <a:off x="271972" y="1772816"/>
            <a:ext cx="8548500" cy="508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76200" indent="0" algn="just">
              <a:buNone/>
            </a:pPr>
            <a:endParaRPr lang="es-AR" sz="1800" dirty="0"/>
          </a:p>
          <a:p>
            <a:pPr marL="76200" indent="0">
              <a:buNone/>
            </a:pPr>
            <a:endParaRPr lang="es-AR" dirty="0"/>
          </a:p>
          <a:p>
            <a:pPr marL="76200" indent="0">
              <a:buNone/>
            </a:pPr>
            <a:br>
              <a:rPr lang="es-AR" dirty="0"/>
            </a:br>
            <a:endParaRPr lang="es-AR" dirty="0"/>
          </a:p>
          <a:p>
            <a:pPr marL="76200" indent="0">
              <a:buNone/>
            </a:pP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09;p3">
                <a:extLst>
                  <a:ext uri="{FF2B5EF4-FFF2-40B4-BE49-F238E27FC236}">
                    <a16:creationId xmlns:a16="http://schemas.microsoft.com/office/drawing/2014/main" id="{A78F8EB1-911E-5D73-28B9-E3DDF2EFE1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925216"/>
                <a:ext cx="8548500" cy="5085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b="1" dirty="0"/>
                  <a:t>Calculo de la condición de corte:</a:t>
                </a:r>
              </a:p>
              <a:p>
                <a:pPr marL="76200" indent="0" algn="just">
                  <a:buNone/>
                </a:pPr>
                <a:endParaRPr lang="es-AR" b="1" dirty="0"/>
              </a:p>
              <a:p>
                <a:pPr marL="76200" indent="0" algn="just">
                  <a:buNone/>
                </a:pPr>
                <a:r>
                  <a:rPr lang="es-AR" dirty="0"/>
                  <a:t>Determinar utilizando el método de segundo orden con un paso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s-A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s-A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A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s-A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A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s-AR" dirty="0"/>
                  <a:t>, </a:t>
                </a:r>
                <a:r>
                  <a:rPr lang="es-AR" dirty="0">
                    <a:solidFill>
                      <a:srgbClr val="FF0000"/>
                    </a:solidFill>
                  </a:rPr>
                  <a:t>el tiempo que tarde el sistema en perder la mitad de su energía mecánica</a:t>
                </a:r>
                <a:r>
                  <a:rPr lang="es-AR" dirty="0"/>
                  <a:t>. </a:t>
                </a:r>
              </a:p>
              <a:p>
                <a:pPr marL="76200" indent="0" algn="just">
                  <a:buNone/>
                </a:pPr>
                <a:r>
                  <a:rPr lang="es-AR" dirty="0"/>
                  <a:t>Por lo tanto podemos escribir en Python de forma general la siguiente función:</a:t>
                </a:r>
              </a:p>
              <a:p>
                <a:pPr marL="76200" indent="0" algn="just">
                  <a:buNone/>
                </a:pPr>
                <a:endParaRPr lang="es-AR" b="1" dirty="0"/>
              </a:p>
              <a:p>
                <a:pPr marL="76200" indent="0">
                  <a:buNone/>
                </a:pPr>
                <a:endParaRPr lang="es-AR" dirty="0"/>
              </a:p>
              <a:p>
                <a:pPr marL="76200" indent="0">
                  <a:buNone/>
                </a:pPr>
                <a:br>
                  <a:rPr lang="es-AR" dirty="0"/>
                </a:br>
                <a:endParaRPr lang="es-AR" dirty="0"/>
              </a:p>
              <a:p>
                <a:pPr marL="7620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" name="Google Shape;109;p3">
                <a:extLst>
                  <a:ext uri="{FF2B5EF4-FFF2-40B4-BE49-F238E27FC236}">
                    <a16:creationId xmlns:a16="http://schemas.microsoft.com/office/drawing/2014/main" id="{A78F8EB1-911E-5D73-28B9-E3DDF2EFE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25216"/>
                <a:ext cx="8548500" cy="5085184"/>
              </a:xfrm>
              <a:prstGeom prst="rect">
                <a:avLst/>
              </a:prstGeom>
              <a:blipFill>
                <a:blip r:embed="rId3"/>
                <a:stretch>
                  <a:fillRect l="-148" r="-11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F856672D-040A-EF91-C78F-859C54743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350" y="4865174"/>
            <a:ext cx="4813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dirty="0"/>
                  <a:t>Las ecuaciones de Runge-</a:t>
                </a:r>
                <a:r>
                  <a:rPr lang="es-AR" dirty="0" err="1"/>
                  <a:t>Kutta</a:t>
                </a:r>
                <a:r>
                  <a:rPr lang="es-AR" dirty="0"/>
                  <a:t> método Ralston: </a:t>
                </a:r>
                <a:endParaRPr lang="es-AR" dirty="0">
                  <a:solidFill>
                    <a:schemeClr val="tx1"/>
                  </a:solidFill>
                </a:endParaRPr>
              </a:p>
              <a:p>
                <a:pPr marL="76200" indent="0" algn="just">
                  <a:buNone/>
                </a:pPr>
                <a:endParaRPr lang="es-AR" sz="700" dirty="0"/>
              </a:p>
              <a:p>
                <a:pPr marL="76200" indent="0" algn="just">
                  <a:buNone/>
                </a:pPr>
                <a:endParaRPr lang="es-AR" sz="1800" dirty="0"/>
              </a:p>
              <a:p>
                <a:pPr marL="762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AR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𝑣𝑡</m:t>
                                </m:r>
                                <m:r>
                                  <a:rPr lang="es-AR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sz="1800" dirty="0"/>
              </a:p>
              <a:p>
                <a:pPr marL="76200" indent="0" algn="ctr">
                  <a:buNone/>
                </a:pPr>
                <a:endParaRPr lang="es-AR" sz="1800" dirty="0"/>
              </a:p>
              <a:p>
                <a:pPr marL="76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𝑥𝑡</m:t>
                                </m:r>
                                <m:r>
                                  <a:rPr lang="es-A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𝑣𝑡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A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𝑥𝑡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/>
              </a:p>
              <a:p>
                <a:pPr marL="76200" indent="0">
                  <a:buNone/>
                </a:pPr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6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𝑥𝑖𝑛</m:t>
                      </m:r>
                      <m:r>
                        <a:rPr lang="es-A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𝑥𝑡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s-AR" sz="2000" dirty="0"/>
              </a:p>
              <a:p>
                <a:pPr marL="76200" indent="0">
                  <a:buNone/>
                </a:pPr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6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s-AR" sz="2000" dirty="0"/>
              </a:p>
              <a:p>
                <a:pPr marL="76200" indent="0">
                  <a:buNone/>
                </a:pPr>
                <a:br>
                  <a:rPr lang="es-AR" dirty="0"/>
                </a:br>
                <a:endParaRPr lang="es-AR" dirty="0"/>
              </a:p>
              <a:p>
                <a:pPr marL="7620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blipFill>
                <a:blip r:embed="rId3"/>
                <a:stretch>
                  <a:fillRect l="-297" t="-87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2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9;p3">
            <a:extLst>
              <a:ext uri="{FF2B5EF4-FFF2-40B4-BE49-F238E27FC236}">
                <a16:creationId xmlns:a16="http://schemas.microsoft.com/office/drawing/2014/main" id="{7CFD21CA-47B0-8888-B590-142C2DD42155}"/>
              </a:ext>
            </a:extLst>
          </p:cNvPr>
          <p:cNvSpPr txBox="1">
            <a:spLocks/>
          </p:cNvSpPr>
          <p:nvPr/>
        </p:nvSpPr>
        <p:spPr>
          <a:xfrm>
            <a:off x="271972" y="1772816"/>
            <a:ext cx="8548500" cy="508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76200" indent="0" algn="just">
              <a:buNone/>
            </a:pPr>
            <a:endParaRPr lang="es-AR" sz="1800" dirty="0"/>
          </a:p>
          <a:p>
            <a:pPr marL="76200" indent="0">
              <a:buNone/>
            </a:pPr>
            <a:endParaRPr lang="es-AR" dirty="0"/>
          </a:p>
          <a:p>
            <a:pPr marL="76200" indent="0">
              <a:buNone/>
            </a:pPr>
            <a:br>
              <a:rPr lang="es-AR" dirty="0"/>
            </a:br>
            <a:endParaRPr lang="es-AR" dirty="0"/>
          </a:p>
          <a:p>
            <a:pPr marL="76200" indent="0">
              <a:buNone/>
            </a:pPr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45C8E0-2598-4138-0D1C-243DB1896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2507450"/>
            <a:ext cx="7048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9;p3">
            <a:extLst>
              <a:ext uri="{FF2B5EF4-FFF2-40B4-BE49-F238E27FC236}">
                <a16:creationId xmlns:a16="http://schemas.microsoft.com/office/drawing/2014/main" id="{7CFD21CA-47B0-8888-B590-142C2DD42155}"/>
              </a:ext>
            </a:extLst>
          </p:cNvPr>
          <p:cNvSpPr txBox="1">
            <a:spLocks/>
          </p:cNvSpPr>
          <p:nvPr/>
        </p:nvSpPr>
        <p:spPr>
          <a:xfrm>
            <a:off x="271972" y="1772816"/>
            <a:ext cx="8548500" cy="508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76200" indent="0" algn="just">
              <a:buNone/>
            </a:pPr>
            <a:endParaRPr lang="es-AR" sz="1800" dirty="0"/>
          </a:p>
          <a:p>
            <a:pPr marL="76200" indent="0">
              <a:buNone/>
            </a:pPr>
            <a:endParaRPr lang="es-AR" dirty="0"/>
          </a:p>
          <a:p>
            <a:pPr marL="76200" indent="0">
              <a:buNone/>
            </a:pPr>
            <a:br>
              <a:rPr lang="es-AR" dirty="0"/>
            </a:br>
            <a:endParaRPr lang="es-AR" dirty="0"/>
          </a:p>
          <a:p>
            <a:pPr marL="76200" indent="0">
              <a:buNone/>
            </a:pPr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36B61F-E4B9-7F29-451C-1D4594CC5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25" y="2192807"/>
            <a:ext cx="7772400" cy="44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01D28D-B0E1-F300-C370-66CD494E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1763"/>
            <a:ext cx="5900762" cy="64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9;p3">
            <a:extLst>
              <a:ext uri="{FF2B5EF4-FFF2-40B4-BE49-F238E27FC236}">
                <a16:creationId xmlns:a16="http://schemas.microsoft.com/office/drawing/2014/main" id="{7CFD21CA-47B0-8888-B590-142C2DD42155}"/>
              </a:ext>
            </a:extLst>
          </p:cNvPr>
          <p:cNvSpPr txBox="1">
            <a:spLocks/>
          </p:cNvSpPr>
          <p:nvPr/>
        </p:nvSpPr>
        <p:spPr>
          <a:xfrm>
            <a:off x="271972" y="1772816"/>
            <a:ext cx="8548500" cy="508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76200" indent="0" algn="just">
              <a:buNone/>
            </a:pPr>
            <a:r>
              <a:rPr lang="es-AR" b="1" dirty="0"/>
              <a:t>Resultado:</a:t>
            </a:r>
          </a:p>
          <a:p>
            <a:pPr marL="76200" indent="0" algn="just">
              <a:buNone/>
            </a:pPr>
            <a:endParaRPr lang="es-AR" dirty="0"/>
          </a:p>
          <a:p>
            <a:pPr marL="76200" indent="0" algn="just">
              <a:buNone/>
            </a:pPr>
            <a:r>
              <a:rPr lang="es-AR" dirty="0"/>
              <a:t>El tiempo que tarda el sistema oscilatorio amortiguado en perder la mitad de su energía mecánica utilizando el método de Runge-</a:t>
            </a:r>
            <a:r>
              <a:rPr lang="es-AR" dirty="0" err="1"/>
              <a:t>Kutta</a:t>
            </a:r>
            <a:r>
              <a:rPr lang="es-AR" dirty="0"/>
              <a:t> Ralston es de 3.6 segundos. </a:t>
            </a:r>
          </a:p>
          <a:p>
            <a:pPr marL="76200" indent="0" algn="just">
              <a:buNone/>
            </a:pPr>
            <a:endParaRPr lang="es-AR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AR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AR" sz="1800" dirty="0"/>
          </a:p>
          <a:p>
            <a:pPr marL="76200" indent="0" algn="just">
              <a:buNone/>
            </a:pPr>
            <a:endParaRPr lang="es-AR" sz="1800" dirty="0"/>
          </a:p>
          <a:p>
            <a:pPr marL="76200" indent="0" algn="just">
              <a:buNone/>
            </a:pPr>
            <a:endParaRPr lang="es-AR" sz="1800" dirty="0"/>
          </a:p>
          <a:p>
            <a:pPr marL="76200" indent="0">
              <a:buNone/>
            </a:pPr>
            <a:endParaRPr lang="es-AR" dirty="0"/>
          </a:p>
          <a:p>
            <a:pPr marL="76200" indent="0">
              <a:buNone/>
            </a:pPr>
            <a:br>
              <a:rPr lang="es-AR" dirty="0"/>
            </a:br>
            <a:endParaRPr lang="es-AR" dirty="0"/>
          </a:p>
          <a:p>
            <a:pPr marL="7620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288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326850" y="1928800"/>
            <a:ext cx="8548500" cy="2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 algn="just">
              <a:buNone/>
            </a:pPr>
            <a:r>
              <a:rPr lang="es-AR" dirty="0"/>
              <a:t>Un carro con ruedas se sujeta a una pared mediante un resorte y un amortiguador. </a:t>
            </a:r>
          </a:p>
          <a:p>
            <a:pPr marL="76200" indent="0" algn="just">
              <a:buNone/>
            </a:pPr>
            <a:r>
              <a:rPr lang="es-AR" dirty="0"/>
              <a:t>Donde </a:t>
            </a:r>
            <a:r>
              <a:rPr lang="es-AR" b="1" dirty="0">
                <a:solidFill>
                  <a:schemeClr val="tx1"/>
                </a:solidFill>
              </a:rPr>
              <a:t>m = 2 kg</a:t>
            </a:r>
            <a:r>
              <a:rPr lang="es-AR" dirty="0"/>
              <a:t> es la masa del carro, </a:t>
            </a:r>
            <a:r>
              <a:rPr lang="es-AR" b="1" dirty="0">
                <a:solidFill>
                  <a:schemeClr val="tx1"/>
                </a:solidFill>
              </a:rPr>
              <a:t>c = 0.5 kg/s</a:t>
            </a:r>
            <a:r>
              <a:rPr lang="es-AR" dirty="0"/>
              <a:t> es la constante de amortiguamiento y </a:t>
            </a:r>
            <a:r>
              <a:rPr lang="es-AR" b="1" dirty="0">
                <a:solidFill>
                  <a:schemeClr val="tx1"/>
                </a:solidFill>
              </a:rPr>
              <a:t>k = 1N/m</a:t>
            </a:r>
            <a:r>
              <a:rPr lang="es-AR" dirty="0"/>
              <a:t> es la constante del resorte.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891221-8738-3902-CECC-2C5890C9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08" y="4162187"/>
            <a:ext cx="5542384" cy="25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9;p3">
            <a:extLst>
              <a:ext uri="{FF2B5EF4-FFF2-40B4-BE49-F238E27FC236}">
                <a16:creationId xmlns:a16="http://schemas.microsoft.com/office/drawing/2014/main" id="{7CFD21CA-47B0-8888-B590-142C2DD42155}"/>
              </a:ext>
            </a:extLst>
          </p:cNvPr>
          <p:cNvSpPr txBox="1">
            <a:spLocks/>
          </p:cNvSpPr>
          <p:nvPr/>
        </p:nvSpPr>
        <p:spPr>
          <a:xfrm>
            <a:off x="404375" y="1809482"/>
            <a:ext cx="8548500" cy="2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76200" indent="0">
              <a:buFont typeface="Arial"/>
              <a:buNone/>
            </a:pPr>
            <a:r>
              <a:rPr lang="es-AR" kern="0" dirty="0"/>
              <a:t>En el instante </a:t>
            </a:r>
            <a:r>
              <a:rPr lang="es-AR" b="1" kern="0" dirty="0">
                <a:solidFill>
                  <a:schemeClr val="tx1"/>
                </a:solidFill>
              </a:rPr>
              <a:t>t=0</a:t>
            </a:r>
            <a:r>
              <a:rPr lang="es-AR" kern="0" dirty="0"/>
              <a:t>, el carro se encuentra en la posición de equilibrio </a:t>
            </a:r>
            <a:r>
              <a:rPr lang="es-AR" b="1" kern="0" dirty="0">
                <a:solidFill>
                  <a:schemeClr val="tx1"/>
                </a:solidFill>
              </a:rPr>
              <a:t>x(t=0) = 0</a:t>
            </a:r>
            <a:r>
              <a:rPr lang="es-AR" kern="0" dirty="0"/>
              <a:t> y se lo golpea para darle una velocidad inicial de </a:t>
            </a:r>
            <a:r>
              <a:rPr lang="es-AR" b="1" kern="0" dirty="0">
                <a:solidFill>
                  <a:schemeClr val="tx1"/>
                </a:solidFill>
              </a:rPr>
              <a:t>v(t=0)=0.1 m/s</a:t>
            </a:r>
            <a:r>
              <a:rPr lang="es-AR" kern="0" dirty="0"/>
              <a:t>. Si la ecuación que modela un </a:t>
            </a:r>
            <a:r>
              <a:rPr lang="es-AR" b="1" kern="0" dirty="0"/>
              <a:t>sistema oscilatorio amortiguado </a:t>
            </a:r>
            <a:r>
              <a:rPr lang="es-AR" kern="0" dirty="0"/>
              <a:t>es:</a:t>
            </a:r>
          </a:p>
          <a:p>
            <a:pPr marL="342900" indent="0" rtl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s-AR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D73CE1-5969-F91F-2D42-3D9FAF28BDD8}"/>
              </a:ext>
            </a:extLst>
          </p:cNvPr>
          <p:cNvSpPr txBox="1"/>
          <p:nvPr/>
        </p:nvSpPr>
        <p:spPr>
          <a:xfrm>
            <a:off x="0" y="492298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285750" algn="just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0000"/>
                </a:solidFill>
              </a:rPr>
              <a:t>m</a:t>
            </a:r>
            <a:r>
              <a:rPr lang="es-AR" b="1" dirty="0">
                <a:solidFill>
                  <a:schemeClr val="tx1"/>
                </a:solidFill>
              </a:rPr>
              <a:t>: </a:t>
            </a:r>
            <a:r>
              <a:rPr lang="es-AR" dirty="0"/>
              <a:t>masa del carro </a:t>
            </a:r>
          </a:p>
          <a:p>
            <a:pPr marL="361950" indent="-285750" algn="just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0000"/>
                </a:solidFill>
              </a:rPr>
              <a:t>c</a:t>
            </a:r>
            <a:r>
              <a:rPr lang="es-AR" b="1" dirty="0">
                <a:solidFill>
                  <a:schemeClr val="tx1"/>
                </a:solidFill>
              </a:rPr>
              <a:t>: </a:t>
            </a:r>
            <a:r>
              <a:rPr lang="es-AR" dirty="0"/>
              <a:t>constante de amortiguamiento </a:t>
            </a:r>
          </a:p>
          <a:p>
            <a:pPr marL="361950" indent="-285750" algn="just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0000"/>
                </a:solidFill>
              </a:rPr>
              <a:t>k</a:t>
            </a:r>
            <a:r>
              <a:rPr lang="es-AR" b="1" dirty="0">
                <a:solidFill>
                  <a:schemeClr val="tx1"/>
                </a:solidFill>
              </a:rPr>
              <a:t>:</a:t>
            </a:r>
            <a:r>
              <a:rPr lang="es-AR" dirty="0"/>
              <a:t> constante del resorte</a:t>
            </a:r>
            <a:endParaRPr lang="es-AR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5BCFEDE-4E62-3237-E922-AF7D5690F30E}"/>
                  </a:ext>
                </a:extLst>
              </p:cNvPr>
              <p:cNvSpPr txBox="1"/>
              <p:nvPr/>
            </p:nvSpPr>
            <p:spPr>
              <a:xfrm>
                <a:off x="4380875" y="4784585"/>
                <a:ext cx="4572000" cy="1230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619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AR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s-A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AR" sz="18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A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s-A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s-AR" sz="18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b="1" dirty="0">
                    <a:solidFill>
                      <a:schemeClr val="tx1"/>
                    </a:solidFill>
                  </a:rPr>
                  <a:t>: </a:t>
                </a:r>
                <a:r>
                  <a:rPr lang="es-AR" dirty="0"/>
                  <a:t>fuerza de inercia </a:t>
                </a:r>
              </a:p>
              <a:p>
                <a:pPr marL="3619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AR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ctrlPr>
                          <a:rPr lang="es-A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s-A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b="1" dirty="0">
                    <a:solidFill>
                      <a:schemeClr val="tx1"/>
                    </a:solidFill>
                  </a:rPr>
                  <a:t>: </a:t>
                </a:r>
                <a:r>
                  <a:rPr lang="es-AR" dirty="0">
                    <a:solidFill>
                      <a:schemeClr val="tx1"/>
                    </a:solidFill>
                  </a:rPr>
                  <a:t>f</a:t>
                </a:r>
                <a:r>
                  <a:rPr lang="es-AR" dirty="0"/>
                  <a:t>uerza de fricción </a:t>
                </a:r>
              </a:p>
              <a:p>
                <a:pPr marL="3619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AR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s-AR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b="1" dirty="0">
                    <a:solidFill>
                      <a:schemeClr val="tx1"/>
                    </a:solidFill>
                  </a:rPr>
                  <a:t>:</a:t>
                </a:r>
                <a:r>
                  <a:rPr lang="es-AR" dirty="0"/>
                  <a:t> f</a:t>
                </a:r>
                <a:r>
                  <a:rPr lang="es-AR" sz="2000" dirty="0"/>
                  <a:t>uerza restauradora del resorte </a:t>
                </a:r>
                <a:endParaRPr lang="es-AR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5BCFEDE-4E62-3237-E922-AF7D5690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875" y="4784585"/>
                <a:ext cx="4572000" cy="1230914"/>
              </a:xfrm>
              <a:prstGeom prst="rect">
                <a:avLst/>
              </a:prstGeom>
              <a:blipFill>
                <a:blip r:embed="rId3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2626F32-ED64-981A-3FFB-65120A7FBF9C}"/>
                  </a:ext>
                </a:extLst>
              </p:cNvPr>
              <p:cNvSpPr txBox="1"/>
              <p:nvPr/>
            </p:nvSpPr>
            <p:spPr>
              <a:xfrm>
                <a:off x="2286000" y="3413141"/>
                <a:ext cx="4572000" cy="95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s-A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AR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A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A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AR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2626F32-ED64-981A-3FFB-65120A7FB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13141"/>
                <a:ext cx="4572000" cy="956929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3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750" y="2060848"/>
                <a:ext cx="8548500" cy="238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dirty="0"/>
                  <a:t>Determinar utilizando el método de segundo orden (con un paso </a:t>
                </a:r>
                <a14:m>
                  <m:oMath xmlns:m="http://schemas.openxmlformats.org/officeDocument/2006/math">
                    <m:r>
                      <a:rPr lang="es-A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s-A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s-A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A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s-A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A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s-AR" dirty="0"/>
                  <a:t>) el tiempo que tarde el sistema en perder la mitad de su energía mecánica. </a:t>
                </a:r>
              </a:p>
              <a:p>
                <a:pPr marL="76200" indent="0" algn="just">
                  <a:buNone/>
                </a:pPr>
                <a:endParaRPr lang="es-AR" dirty="0"/>
              </a:p>
              <a:p>
                <a:pPr marL="76200" indent="0" algn="just">
                  <a:buNone/>
                </a:pPr>
                <a:r>
                  <a:rPr lang="es-AR" dirty="0"/>
                  <a:t>Recuerde que la energía mecánica del sistema está dada por:</a:t>
                </a:r>
              </a:p>
              <a:p>
                <a:pPr marL="76200" indent="0">
                  <a:buNone/>
                </a:pPr>
                <a:endParaRPr lang="es-AR" dirty="0"/>
              </a:p>
              <a:p>
                <a:pPr marL="342900" indent="0" rtl="0">
                  <a:lnSpc>
                    <a:spcPct val="150000"/>
                  </a:lnSpc>
                  <a:spcBef>
                    <a:spcPts val="0"/>
                  </a:spcBef>
                  <a:buFont typeface="Arial"/>
                  <a:buNone/>
                </a:pPr>
                <a:endParaRPr lang="es-AR" sz="2800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0" y="2060848"/>
                <a:ext cx="8548500" cy="2384400"/>
              </a:xfrm>
              <a:prstGeom prst="rect">
                <a:avLst/>
              </a:prstGeom>
              <a:blipFill>
                <a:blip r:embed="rId3"/>
                <a:stretch>
                  <a:fillRect l="-148" r="-1187" b="-95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7E5FFFB-6A08-390C-F794-58D703B4A09A}"/>
                  </a:ext>
                </a:extLst>
              </p:cNvPr>
              <p:cNvSpPr txBox="1"/>
              <p:nvPr/>
            </p:nvSpPr>
            <p:spPr>
              <a:xfrm>
                <a:off x="1979712" y="4433053"/>
                <a:ext cx="4572000" cy="1077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s-AR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s-AR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AR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AR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7E5FFFB-6A08-390C-F794-58D703B4A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433053"/>
                <a:ext cx="4572000" cy="1077283"/>
              </a:xfrm>
              <a:prstGeom prst="rect">
                <a:avLst/>
              </a:prstGeom>
              <a:blipFill>
                <a:blip r:embed="rId4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8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9;p3">
            <a:extLst>
              <a:ext uri="{FF2B5EF4-FFF2-40B4-BE49-F238E27FC236}">
                <a16:creationId xmlns:a16="http://schemas.microsoft.com/office/drawing/2014/main" id="{7CFD21CA-47B0-8888-B590-142C2DD42155}"/>
              </a:ext>
            </a:extLst>
          </p:cNvPr>
          <p:cNvSpPr txBox="1">
            <a:spLocks/>
          </p:cNvSpPr>
          <p:nvPr/>
        </p:nvSpPr>
        <p:spPr>
          <a:xfrm>
            <a:off x="297750" y="2060847"/>
            <a:ext cx="8548500" cy="451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76200" indent="0" algn="just">
              <a:buNone/>
            </a:pPr>
            <a:r>
              <a:rPr lang="es-AR" b="1" dirty="0"/>
              <a:t>Objetivo:</a:t>
            </a:r>
            <a:r>
              <a:rPr lang="es-AR" dirty="0"/>
              <a:t> Calcular el tiempo que tarda el sistema oscilatorio amortiguado en perder la mitad de su energía mecánica. </a:t>
            </a:r>
          </a:p>
          <a:p>
            <a:pPr marL="76200" indent="0" algn="just">
              <a:buNone/>
            </a:pPr>
            <a:endParaRPr lang="es-AR" dirty="0"/>
          </a:p>
          <a:p>
            <a:pPr marL="76200" indent="0" algn="just">
              <a:buNone/>
            </a:pPr>
            <a:r>
              <a:rPr lang="es-AR" b="1" dirty="0"/>
              <a:t>Método a aplicar:</a:t>
            </a:r>
            <a:r>
              <a:rPr lang="es-AR" dirty="0"/>
              <a:t> Runge-</a:t>
            </a:r>
            <a:r>
              <a:rPr lang="es-AR" dirty="0" err="1"/>
              <a:t>Kutta</a:t>
            </a:r>
            <a:r>
              <a:rPr lang="es-AR" dirty="0"/>
              <a:t> (RK) – Ralston. Método de segundo orden que genera el menor error de truncamiento. </a:t>
            </a:r>
          </a:p>
          <a:p>
            <a:pPr marL="76200" indent="0" algn="just">
              <a:buNone/>
            </a:pPr>
            <a:r>
              <a:rPr lang="es-AR" dirty="0"/>
              <a:t>Otra alternativa es aplicar el método de RK de 4to orden cual es mas aproximado. En este punto se tiene una situación de compromiso entre precisión y simplicidad. </a:t>
            </a:r>
          </a:p>
          <a:p>
            <a:pPr marL="342900" indent="0" rtl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s-AR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1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750" y="2060847"/>
                <a:ext cx="8548500" cy="4680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b="1" dirty="0"/>
                  <a:t>Análisis de problema: </a:t>
                </a:r>
                <a:r>
                  <a:rPr lang="es-AR" dirty="0"/>
                  <a:t>El sistema oscilatorio amortiguado es modelado por la siguiente ecuación diferencial ordinaria:</a:t>
                </a:r>
              </a:p>
              <a:p>
                <a:pPr marL="762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A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2200" dirty="0"/>
              </a:p>
              <a:p>
                <a:pPr marL="76200" indent="0" algn="just">
                  <a:buNone/>
                </a:pPr>
                <a:r>
                  <a:rPr lang="es-AR" dirty="0"/>
                  <a:t>Despejamos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AR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dirty="0"/>
                  <a:t>:</a:t>
                </a:r>
              </a:p>
              <a:p>
                <a:pPr marL="762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f>
                            <m:fPr>
                              <m:type m:val="lin"/>
                              <m:ctrlP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</m:num>
                        <m:den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AR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6200" indent="0" algn="just">
                  <a:buNone/>
                </a:pPr>
                <a:r>
                  <a:rPr lang="es-AR" dirty="0">
                    <a:sym typeface="Arial"/>
                  </a:rPr>
                  <a:t>Donde:</a:t>
                </a:r>
              </a:p>
              <a:p>
                <a:pPr marL="762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s-A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AR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6200" indent="0" algn="just">
                  <a:buNone/>
                </a:pPr>
                <a:endParaRPr lang="es-AR" dirty="0">
                  <a:sym typeface="Arial"/>
                </a:endParaRPr>
              </a:p>
            </p:txBody>
          </p:sp>
        </mc:Choice>
        <mc:Fallback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0" y="2060847"/>
                <a:ext cx="8548500" cy="4680521"/>
              </a:xfrm>
              <a:prstGeom prst="rect">
                <a:avLst/>
              </a:prstGeom>
              <a:blipFill>
                <a:blip r:embed="rId3"/>
                <a:stretch>
                  <a:fillRect l="-148" r="-11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6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750" y="1772816"/>
                <a:ext cx="8548500" cy="4680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b="1" dirty="0"/>
                  <a:t>Análisis de problema: </a:t>
                </a:r>
                <a:r>
                  <a:rPr lang="es-AR" dirty="0"/>
                  <a:t>Por lo tanto nos queda el siguiente sistema de ecuaciones diferenciales:</a:t>
                </a:r>
              </a:p>
              <a:p>
                <a:pPr marL="76200" indent="0" algn="just">
                  <a:buNone/>
                </a:pPr>
                <a:endParaRPr lang="es-AR" sz="1100" dirty="0"/>
              </a:p>
              <a:p>
                <a:pPr marL="762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s-A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𝑑𝑣</m:t>
                                    </m:r>
                                  </m:num>
                                  <m:den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s-A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num>
                                  <m:den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num>
                                  <m:den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/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t</a:t>
                </a:r>
                <a:r>
                  <a:rPr lang="es-AR" sz="1800" dirty="0"/>
                  <a:t> es el tiempo y representa la variable independiente </a:t>
                </a: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v</a:t>
                </a:r>
                <a:r>
                  <a:rPr lang="es-AR" sz="1800" dirty="0"/>
                  <a:t> es la velocidad</a:t>
                </a: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x</a:t>
                </a:r>
                <a:r>
                  <a:rPr lang="es-AR" sz="1800" dirty="0"/>
                  <a:t> es la distancia</a:t>
                </a:r>
                <a:endParaRPr lang="es-AR" sz="1800" b="1" dirty="0">
                  <a:solidFill>
                    <a:srgbClr val="FF0000"/>
                  </a:solidFill>
                </a:endParaRP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m</a:t>
                </a:r>
                <a:r>
                  <a:rPr lang="es-AR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s-AR" sz="1800" dirty="0"/>
                  <a:t>es la masa del carro </a:t>
                </a: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c</a:t>
                </a:r>
                <a:r>
                  <a:rPr lang="es-AR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s-AR" sz="1800" dirty="0"/>
                  <a:t>es la constante de amortiguamiento </a:t>
                </a: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k</a:t>
                </a:r>
                <a:r>
                  <a:rPr lang="es-AR" sz="1800" dirty="0"/>
                  <a:t> es la constante del resorte</a:t>
                </a:r>
              </a:p>
              <a:p>
                <a:pPr marL="76200" indent="0" algn="just">
                  <a:buNone/>
                </a:pPr>
                <a:endParaRPr lang="es-AR" sz="1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76200" indent="0" algn="just">
                  <a:buNone/>
                </a:pPr>
                <a:endParaRPr lang="es-AR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6200" indent="0" algn="just">
                  <a:buNone/>
                </a:pPr>
                <a:endParaRPr lang="es-AR" dirty="0">
                  <a:sym typeface="Arial"/>
                </a:endParaRPr>
              </a:p>
            </p:txBody>
          </p:sp>
        </mc:Choice>
        <mc:Fallback xmlns="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0" y="1772816"/>
                <a:ext cx="8548500" cy="4680521"/>
              </a:xfrm>
              <a:prstGeom prst="rect">
                <a:avLst/>
              </a:prstGeom>
              <a:blipFill>
                <a:blip r:embed="rId3"/>
                <a:stretch>
                  <a:fillRect l="-148" r="-1187" b="-4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750" y="1772816"/>
                <a:ext cx="8548500" cy="5085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b="1" dirty="0"/>
                  <a:t>Análisis de problema:</a:t>
                </a:r>
                <a:endParaRPr lang="es-AR" sz="1100" dirty="0"/>
              </a:p>
              <a:p>
                <a:pPr marL="762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s-A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𝑑𝑣</m:t>
                                    </m:r>
                                  </m:num>
                                  <m:den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s-A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/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t</a:t>
                </a:r>
                <a:r>
                  <a:rPr lang="es-AR" sz="1800" dirty="0"/>
                  <a:t> es el tiempo (s)</a:t>
                </a: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v</a:t>
                </a:r>
                <a:r>
                  <a:rPr lang="es-AR" sz="1800" dirty="0"/>
                  <a:t> es la velocidad (m/s)</a:t>
                </a: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x</a:t>
                </a:r>
                <a:r>
                  <a:rPr lang="es-AR" sz="1800" dirty="0"/>
                  <a:t> es la distancia (m)</a:t>
                </a:r>
                <a:endParaRPr lang="es-AR" sz="1800" b="1" dirty="0">
                  <a:solidFill>
                    <a:srgbClr val="FF0000"/>
                  </a:solidFill>
                </a:endParaRP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m</a:t>
                </a:r>
                <a:r>
                  <a:rPr lang="es-AR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s-AR" sz="1800" dirty="0"/>
                  <a:t>= 2 kg (masa)</a:t>
                </a: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c</a:t>
                </a:r>
                <a:r>
                  <a:rPr lang="es-AR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s-AR" sz="1800" dirty="0"/>
                  <a:t>= 0.5 kg/s  (constante de amortiguamiento) </a:t>
                </a:r>
              </a:p>
              <a:p>
                <a:pPr marL="76200" indent="0" algn="just">
                  <a:buNone/>
                </a:pPr>
                <a:r>
                  <a:rPr lang="es-AR" sz="1800" b="1" dirty="0">
                    <a:solidFill>
                      <a:srgbClr val="FF0000"/>
                    </a:solidFill>
                  </a:rPr>
                  <a:t>k</a:t>
                </a:r>
                <a:r>
                  <a:rPr lang="es-AR" sz="1800" dirty="0"/>
                  <a:t> = 1</a:t>
                </a:r>
                <a:r>
                  <a:rPr lang="es-AR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s-AR" sz="1800" dirty="0"/>
                  <a:t>N/m (constante del resorte)</a:t>
                </a:r>
              </a:p>
              <a:p>
                <a:pPr marL="76200" indent="0" algn="just">
                  <a:buNone/>
                </a:pPr>
                <a14:m>
                  <m:oMath xmlns:m="http://schemas.openxmlformats.org/officeDocument/2006/math">
                    <m:r>
                      <a:rPr lang="es-A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s-AR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s-AR" sz="1800" dirty="0"/>
                  <a:t> = 0.1 s (paso del tiempo)</a:t>
                </a:r>
              </a:p>
              <a:p>
                <a:pPr marL="76200" indent="0" algn="just">
                  <a:buNone/>
                </a:pPr>
                <a:endParaRPr lang="es-AR" sz="1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76200" indent="0" algn="just">
                  <a:buNone/>
                </a:pPr>
                <a:endParaRPr lang="es-AR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6200" indent="0" algn="just">
                  <a:buNone/>
                </a:pPr>
                <a:endParaRPr lang="es-AR" dirty="0">
                  <a:sym typeface="Arial"/>
                </a:endParaRPr>
              </a:p>
            </p:txBody>
          </p:sp>
        </mc:Choice>
        <mc:Fallback xmlns="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0" y="1772816"/>
                <a:ext cx="8548500" cy="5085184"/>
              </a:xfrm>
              <a:prstGeom prst="rect">
                <a:avLst/>
              </a:prstGeom>
              <a:blipFill>
                <a:blip r:embed="rId3"/>
                <a:stretch>
                  <a:fillRect l="-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4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35275" y="70960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Modelado de un sistema oscilatorio amortiguado</a:t>
            </a:r>
            <a:br>
              <a:rPr lang="es-AR" sz="3200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ahoma"/>
              </a:rPr>
            </a:br>
            <a:endParaRPr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657542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3: Bases de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086600" y="657542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lvl1pPr marL="457200" marR="0" lvl="0" indent="-381000" algn="l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55600" algn="l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accent2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42900" algn="l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30200" algn="l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accent5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200400" marR="0" lvl="6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657600" marR="0" lvl="7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3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4114800" marR="0" lvl="8" indent="-317500" algn="l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chemeClr val="dk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76200" indent="0" algn="just">
                  <a:buNone/>
                </a:pPr>
                <a:r>
                  <a:rPr lang="es-AR" dirty="0"/>
                  <a:t>Con este sistema de ecuaciones diferenciales: </a:t>
                </a:r>
                <a:endParaRPr lang="es-A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62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s-A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𝑑𝑣</m:t>
                                    </m:r>
                                  </m:num>
                                  <m:den>
                                    <m: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s-A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−0.5 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>
                  <a:sym typeface="Arial"/>
                </a:endParaRPr>
              </a:p>
              <a:p>
                <a:pPr marL="76200" indent="0" algn="just">
                  <a:buNone/>
                </a:pPr>
                <a:r>
                  <a:rPr lang="es-AR" dirty="0"/>
                  <a:t>Debemos, calcular el tiempo que tarda el sistema oscilatorio amortiguado en perder la mitad de su energía mecánica. </a:t>
                </a:r>
                <a:r>
                  <a:rPr lang="es-AR" dirty="0">
                    <a:sym typeface="Arial"/>
                  </a:rPr>
                  <a:t>Donde la ecuación de la energía mecánica esta dada por: </a:t>
                </a:r>
              </a:p>
              <a:p>
                <a:pPr marL="762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s-A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A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" name="Google Shape;109;p3">
                <a:extLst>
                  <a:ext uri="{FF2B5EF4-FFF2-40B4-BE49-F238E27FC236}">
                    <a16:creationId xmlns:a16="http://schemas.microsoft.com/office/drawing/2014/main" id="{7CFD21CA-47B0-8888-B590-142C2DD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2" y="1772816"/>
                <a:ext cx="8548500" cy="5085184"/>
              </a:xfrm>
              <a:prstGeom prst="rect">
                <a:avLst/>
              </a:prstGeom>
              <a:blipFill>
                <a:blip r:embed="rId3"/>
                <a:stretch>
                  <a:fillRect l="-297" r="-1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6683</TotalTime>
  <Words>1050</Words>
  <Application>Microsoft Macintosh PowerPoint</Application>
  <PresentationFormat>Presentación en pantalla (4:3)</PresentationFormat>
  <Paragraphs>176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Cambria Math</vt:lpstr>
      <vt:lpstr>Century Gothic</vt:lpstr>
      <vt:lpstr>Tahoma</vt:lpstr>
      <vt:lpstr>Times New Roman</vt:lpstr>
      <vt:lpstr>Wingdings</vt:lpstr>
      <vt:lpstr>Office Theme</vt:lpstr>
      <vt:lpstr>Modelado de un sistema oscilatorio amortiguado 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Modelado de un sistema oscilatorio amortiguado </vt:lpstr>
      <vt:lpstr>Presentación de PowerPoint</vt:lpstr>
      <vt:lpstr>Modelado de un sistema oscilatorio amortiguado </vt:lpstr>
    </vt:vector>
  </TitlesOfParts>
  <Company>Facultad de Ingenieria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</dc:title>
  <dc:creator>Andrea Riera</dc:creator>
  <cp:lastModifiedBy>Microsoft Office User</cp:lastModifiedBy>
  <cp:revision>265</cp:revision>
  <dcterms:created xsi:type="dcterms:W3CDTF">2004-10-12T14:14:23Z</dcterms:created>
  <dcterms:modified xsi:type="dcterms:W3CDTF">2025-05-29T18:44:38Z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Facultad de Ingenieria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